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Raleway Heavy" charset="1" panose="00000000000000000000"/>
      <p:regular r:id="rId16"/>
    </p:embeddedFont>
    <p:embeddedFont>
      <p:font typeface="Raleway Bold" charset="1" panose="00000000000000000000"/>
      <p:regular r:id="rId17"/>
    </p:embeddedFont>
    <p:embeddedFont>
      <p:font typeface="Raleway" charset="1" panose="00000000000000000000"/>
      <p:regular r:id="rId18"/>
    </p:embeddedFont>
    <p:embeddedFont>
      <p:font typeface="Montserrat" charset="1" panose="0000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8.jpe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0.png" Type="http://schemas.openxmlformats.org/officeDocument/2006/relationships/image"/><Relationship Id="rId8" Target="../embeddings/oleObject1.bin" Type="http://schemas.openxmlformats.org/officeDocument/2006/relationships/oleObjec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1.png" Type="http://schemas.openxmlformats.org/officeDocument/2006/relationships/image"/><Relationship Id="rId8" Target="../embeddings/oleObject2.bin" Type="http://schemas.openxmlformats.org/officeDocument/2006/relationships/oleObjec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283244">
            <a:off x="-4759168" y="4375423"/>
            <a:ext cx="10358005" cy="10410055"/>
          </a:xfrm>
          <a:custGeom>
            <a:avLst/>
            <a:gdLst/>
            <a:ahLst/>
            <a:cxnLst/>
            <a:rect r="r" b="b" t="t" l="l"/>
            <a:pathLst>
              <a:path h="10410055" w="1035800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30741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483290" y="6230425"/>
            <a:ext cx="912505" cy="912505"/>
          </a:xfrm>
          <a:custGeom>
            <a:avLst/>
            <a:gdLst/>
            <a:ahLst/>
            <a:cxnLst/>
            <a:rect r="r" b="b" t="t" l="l"/>
            <a:pathLst>
              <a:path h="912505" w="912505">
                <a:moveTo>
                  <a:pt x="0" y="0"/>
                </a:moveTo>
                <a:lnTo>
                  <a:pt x="912505" y="0"/>
                </a:lnTo>
                <a:lnTo>
                  <a:pt x="912505" y="912505"/>
                </a:lnTo>
                <a:lnTo>
                  <a:pt x="0" y="9125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-2455026" y="-917369"/>
            <a:ext cx="4220884" cy="422088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765857" y="2940859"/>
            <a:ext cx="15259875" cy="1374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99"/>
              </a:lnSpc>
              <a:spcBef>
                <a:spcPct val="0"/>
              </a:spcBef>
            </a:pPr>
            <a:r>
              <a:rPr lang="en-US" b="true" sz="999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Lung Cancer Prediction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65857" y="4586172"/>
            <a:ext cx="14705062" cy="1374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99"/>
              </a:lnSpc>
              <a:spcBef>
                <a:spcPct val="0"/>
              </a:spcBef>
            </a:pPr>
            <a:r>
              <a:rPr lang="en-US" b="true" sz="999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Using Machine Learning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12262" y="8295873"/>
            <a:ext cx="3631063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Presented by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12262" y="8700619"/>
            <a:ext cx="3631063" cy="1534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6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Aviral Yadav</a:t>
            </a:r>
          </a:p>
          <a:p>
            <a:pPr algn="l">
              <a:lnSpc>
                <a:spcPts val="3076"/>
              </a:lnSpc>
              <a:spcBef>
                <a:spcPct val="0"/>
              </a:spcBef>
            </a:pPr>
          </a:p>
          <a:p>
            <a:pPr algn="l">
              <a:lnSpc>
                <a:spcPts val="2868"/>
              </a:lnSpc>
              <a:spcBef>
                <a:spcPct val="0"/>
              </a:spcBef>
            </a:pPr>
            <a:r>
              <a:rPr lang="en-US" b="true" sz="275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DS Undergraduate IIT MADRAS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888593" y="964238"/>
            <a:ext cx="3740474" cy="690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Real-world Health Application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315179" y="1221648"/>
            <a:ext cx="944121" cy="2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309115" y="9072819"/>
            <a:ext cx="1716617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TextBox 20" id="20"/>
          <p:cNvSpPr txBox="true"/>
          <p:nvPr/>
        </p:nvSpPr>
        <p:spPr>
          <a:xfrm rot="-5400000">
            <a:off x="129306" y="8871810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3882414" y="6088611"/>
            <a:ext cx="5809652" cy="5809652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39189" y="3434828"/>
            <a:ext cx="12422388" cy="2727960"/>
            <a:chOff x="0" y="0"/>
            <a:chExt cx="1850635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50635" cy="406400"/>
            </a:xfrm>
            <a:custGeom>
              <a:avLst/>
              <a:gdLst/>
              <a:ahLst/>
              <a:cxnLst/>
              <a:rect r="r" b="b" t="t" l="l"/>
              <a:pathLst>
                <a:path h="406400" w="1850635">
                  <a:moveTo>
                    <a:pt x="1647435" y="0"/>
                  </a:moveTo>
                  <a:cubicBezTo>
                    <a:pt x="1759659" y="0"/>
                    <a:pt x="1850635" y="90976"/>
                    <a:pt x="1850635" y="203200"/>
                  </a:cubicBezTo>
                  <a:cubicBezTo>
                    <a:pt x="1850635" y="315424"/>
                    <a:pt x="1759659" y="406400"/>
                    <a:pt x="164743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1850635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12" id="12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065597" y="3891885"/>
            <a:ext cx="5848350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Thank</a:t>
            </a:r>
          </a:p>
        </p:txBody>
      </p:sp>
      <p:sp>
        <p:nvSpPr>
          <p:cNvPr name="TextBox 14" id="14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315179" y="1221648"/>
            <a:ext cx="944121" cy="2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64203" y="9090445"/>
            <a:ext cx="4697863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~ Aviral Yadav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13947" y="3891885"/>
            <a:ext cx="4972189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You!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257234" y="6592704"/>
            <a:ext cx="9642141" cy="690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1"/>
              </a:lnSpc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Contact:</a:t>
            </a:r>
          </a:p>
          <a:p>
            <a:pPr algn="ctr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aviralyadav501@gmail.com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79439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661483" y="2951751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15674" y="3144340"/>
            <a:ext cx="6868477" cy="5514640"/>
            <a:chOff x="0" y="0"/>
            <a:chExt cx="7467600" cy="599567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gradFill rotWithShape="true">
              <a:gsLst>
                <a:gs pos="0">
                  <a:srgbClr val="1F1A1A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5"/>
              <a:stretch>
                <a:fillRect l="0" t="-9411" r="0" b="-9411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315179" y="1221648"/>
            <a:ext cx="944121" cy="2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309657" y="3188509"/>
            <a:ext cx="7477582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  <a:spcBef>
                <a:spcPct val="0"/>
              </a:spcBef>
            </a:pPr>
            <a:r>
              <a:rPr lang="en-US" b="true" sz="600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Problem Statement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09657" y="4063408"/>
            <a:ext cx="7477582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500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"Ho kya raha hai?"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09657" y="4964099"/>
            <a:ext cx="7477582" cy="4228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5"/>
              </a:lnSpc>
            </a:pPr>
            <a:r>
              <a:rPr lang="en-US" sz="24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Lung cancer is deadly. Early detection = higher survival chances.</a:t>
            </a:r>
          </a:p>
          <a:p>
            <a:pPr algn="l">
              <a:lnSpc>
                <a:spcPts val="3385"/>
              </a:lnSpc>
            </a:pPr>
          </a:p>
          <a:p>
            <a:pPr algn="l">
              <a:lnSpc>
                <a:spcPts val="3385"/>
              </a:lnSpc>
            </a:pPr>
            <a:r>
              <a:rPr lang="en-US" sz="24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We're building a model that can predict the likelihood of lung cancer using symptoms, lifestyle factors, and medical history—before it’s too late.</a:t>
            </a:r>
          </a:p>
          <a:p>
            <a:pPr algn="l">
              <a:lnSpc>
                <a:spcPts val="3385"/>
              </a:lnSpc>
            </a:pPr>
          </a:p>
          <a:p>
            <a:pPr algn="l">
              <a:lnSpc>
                <a:spcPts val="3385"/>
              </a:lnSpc>
            </a:pPr>
            <a:r>
              <a:rPr lang="en-US" sz="24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Goal: Build a classifier that flags high-risk patients using 15+ health-related inputs.</a:t>
            </a:r>
          </a:p>
          <a:p>
            <a:pPr algn="l">
              <a:lnSpc>
                <a:spcPts val="2965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664203" y="9090445"/>
            <a:ext cx="4697863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~ Aviral Yadav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20" id="20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47191" y="-110770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5576467" y="538515"/>
            <a:ext cx="13390680" cy="9577130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 rot="0">
            <a:off x="1028700" y="3894395"/>
            <a:ext cx="456104" cy="456104"/>
            <a:chOff x="0" y="0"/>
            <a:chExt cx="120126" cy="12012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6315179" y="1221648"/>
            <a:ext cx="944121" cy="2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64203" y="9090445"/>
            <a:ext cx="4697863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~ Aviral Yadav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16883" y="1759180"/>
            <a:ext cx="495942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Dataset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2671428"/>
            <a:ext cx="48422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Overview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16883" y="4483850"/>
            <a:ext cx="7477582" cy="2716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8956" indent="-239478" lvl="1">
              <a:lnSpc>
                <a:spcPts val="3105"/>
              </a:lnSpc>
              <a:buFont typeface="Arial"/>
              <a:buChar char="•"/>
            </a:pPr>
            <a:r>
              <a:rPr lang="en-US" sz="22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Total Rows: 309</a:t>
            </a:r>
          </a:p>
          <a:p>
            <a:pPr algn="l" marL="478956" indent="-239478" lvl="1">
              <a:lnSpc>
                <a:spcPts val="3105"/>
              </a:lnSpc>
              <a:buFont typeface="Arial"/>
              <a:buChar char="•"/>
            </a:pPr>
            <a:r>
              <a:rPr lang="en-US" sz="22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Columns: 16</a:t>
            </a:r>
          </a:p>
          <a:p>
            <a:pPr algn="l" marL="478956" indent="-239478" lvl="1">
              <a:lnSpc>
                <a:spcPts val="3105"/>
              </a:lnSpc>
              <a:buFont typeface="Arial"/>
              <a:buChar char="•"/>
            </a:pPr>
            <a:r>
              <a:rPr lang="en-US" sz="22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Type: Health classification dataset</a:t>
            </a:r>
          </a:p>
          <a:p>
            <a:pPr algn="l">
              <a:lnSpc>
                <a:spcPts val="3105"/>
              </a:lnSpc>
            </a:pPr>
          </a:p>
          <a:p>
            <a:pPr algn="l">
              <a:lnSpc>
                <a:spcPts val="3105"/>
              </a:lnSpc>
            </a:pPr>
            <a:r>
              <a:rPr lang="en-US" sz="22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Each row = an individual</a:t>
            </a:r>
          </a:p>
          <a:p>
            <a:pPr algn="l">
              <a:lnSpc>
                <a:spcPts val="3105"/>
              </a:lnSpc>
            </a:pPr>
            <a:r>
              <a:rPr lang="en-US" sz="22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Each column = a health/lifestyle factor</a:t>
            </a:r>
          </a:p>
          <a:p>
            <a:pPr algn="l">
              <a:lnSpc>
                <a:spcPts val="2965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822776" y="3859775"/>
            <a:ext cx="293869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Dataset Specs: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47191" y="-110770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315179" y="1221648"/>
            <a:ext cx="944121" cy="2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  <p:sp>
        <p:nvSpPr>
          <p:cNvPr name="TextBox 11" id="11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64203" y="9090445"/>
            <a:ext cx="4697863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~ Aviral Yadav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847191" y="1903037"/>
            <a:ext cx="6461924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  <a:spcBef>
                <a:spcPct val="0"/>
              </a:spcBef>
            </a:pPr>
            <a:r>
              <a:rPr lang="en-US" b="true" sz="600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Features Used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847191" y="3545083"/>
            <a:ext cx="7694375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500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Preprocessing</a:t>
            </a:r>
          </a:p>
        </p:txBody>
      </p:sp>
      <p:graphicFrame>
        <p:nvGraphicFramePr>
          <p:cNvPr name="Object 15" id="15"/>
          <p:cNvGraphicFramePr/>
          <p:nvPr/>
        </p:nvGraphicFramePr>
        <p:xfrm>
          <a:off x="1247163" y="1817312"/>
          <a:ext cx="2514600" cy="2514600"/>
        </p:xfrm>
        <a:graphic>
          <a:graphicData uri="http://schemas.openxmlformats.org/presentationml/2006/ole">
            <p:oleObj imgW="3009900" imgH="3009900" r:id="rId8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16" id="16"/>
          <p:cNvSpPr txBox="true"/>
          <p:nvPr/>
        </p:nvSpPr>
        <p:spPr>
          <a:xfrm rot="0">
            <a:off x="8359940" y="4803425"/>
            <a:ext cx="9928060" cy="3042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9147" indent="-369574" lvl="1">
              <a:lnSpc>
                <a:spcPts val="3560"/>
              </a:lnSpc>
              <a:spcBef>
                <a:spcPct val="0"/>
              </a:spcBef>
              <a:buFont typeface="Arial"/>
              <a:buChar char="•"/>
            </a:pPr>
            <a:r>
              <a:rPr lang="en-US" sz="342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Converted categorical (</a:t>
            </a:r>
            <a:r>
              <a:rPr lang="en-US" sz="342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YES/NO) to numeric (2 = Yes, 1 = No)</a:t>
            </a:r>
          </a:p>
          <a:p>
            <a:pPr algn="l" marL="739147" indent="-369574" lvl="1">
              <a:lnSpc>
                <a:spcPts val="3560"/>
              </a:lnSpc>
              <a:spcBef>
                <a:spcPct val="0"/>
              </a:spcBef>
              <a:buFont typeface="Arial"/>
              <a:buChar char="•"/>
            </a:pPr>
            <a:r>
              <a:rPr lang="en-US" sz="342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Checked for missing/null values</a:t>
            </a:r>
          </a:p>
          <a:p>
            <a:pPr algn="l" marL="739147" indent="-369574" lvl="1">
              <a:lnSpc>
                <a:spcPts val="3560"/>
              </a:lnSpc>
              <a:spcBef>
                <a:spcPct val="0"/>
              </a:spcBef>
              <a:buFont typeface="Arial"/>
              <a:buChar char="•"/>
            </a:pPr>
            <a:r>
              <a:rPr lang="en-US" sz="342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Label encoded target variable</a:t>
            </a:r>
          </a:p>
          <a:p>
            <a:pPr algn="l" marL="739147" indent="-369574" lvl="1">
              <a:lnSpc>
                <a:spcPts val="3560"/>
              </a:lnSpc>
              <a:spcBef>
                <a:spcPct val="0"/>
              </a:spcBef>
              <a:buFont typeface="Arial"/>
              <a:buChar char="•"/>
            </a:pPr>
            <a:r>
              <a:rPr lang="en-US" sz="342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Normalization done if needed (for certain models)</a:t>
            </a:r>
          </a:p>
          <a:p>
            <a:pPr algn="ctr">
              <a:lnSpc>
                <a:spcPts val="272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5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315179" y="1221648"/>
            <a:ext cx="944121" cy="2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11" id="11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64203" y="9090445"/>
            <a:ext cx="4697863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~ Aviral Yadav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79691" y="4092205"/>
            <a:ext cx="53756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Model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79691" y="4995679"/>
            <a:ext cx="53756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Building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099242" y="2517994"/>
            <a:ext cx="456104" cy="456104"/>
            <a:chOff x="0" y="0"/>
            <a:chExt cx="120126" cy="12012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8035101" y="2447748"/>
            <a:ext cx="3496132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We trained and tested the following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2939240" y="2517994"/>
            <a:ext cx="456104" cy="456104"/>
            <a:chOff x="0" y="0"/>
            <a:chExt cx="120126" cy="12012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3848548" y="2447748"/>
            <a:ext cx="2938691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Each model was evaluated using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035101" y="3625905"/>
            <a:ext cx="3496132" cy="5650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0083" indent="-315041" lvl="1">
              <a:lnSpc>
                <a:spcPts val="4085"/>
              </a:lnSpc>
              <a:buFont typeface="Arial"/>
              <a:buChar char="•"/>
            </a:pPr>
            <a:r>
              <a:rPr lang="en-US" sz="2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Logistic Regression</a:t>
            </a:r>
          </a:p>
          <a:p>
            <a:pPr algn="l" marL="630083" indent="-315041" lvl="1">
              <a:lnSpc>
                <a:spcPts val="4085"/>
              </a:lnSpc>
              <a:buFont typeface="Arial"/>
              <a:buChar char="•"/>
            </a:pPr>
            <a:r>
              <a:rPr lang="en-US" sz="2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K-Nearest Neighbors (KNN)</a:t>
            </a:r>
          </a:p>
          <a:p>
            <a:pPr algn="l" marL="630083" indent="-315041" lvl="1">
              <a:lnSpc>
                <a:spcPts val="4085"/>
              </a:lnSpc>
              <a:buFont typeface="Arial"/>
              <a:buChar char="•"/>
            </a:pPr>
            <a:r>
              <a:rPr lang="en-US" sz="2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Decision Tree</a:t>
            </a:r>
          </a:p>
          <a:p>
            <a:pPr algn="l" marL="630083" indent="-315041" lvl="1">
              <a:lnSpc>
                <a:spcPts val="4085"/>
              </a:lnSpc>
              <a:buFont typeface="Arial"/>
              <a:buChar char="•"/>
            </a:pPr>
            <a:r>
              <a:rPr lang="en-US" sz="2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Random Forest</a:t>
            </a:r>
          </a:p>
          <a:p>
            <a:pPr algn="l" marL="630083" indent="-315041" lvl="1">
              <a:lnSpc>
                <a:spcPts val="4085"/>
              </a:lnSpc>
              <a:buFont typeface="Arial"/>
              <a:buChar char="•"/>
            </a:pPr>
            <a:r>
              <a:rPr lang="en-US" sz="2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Naive Bayes</a:t>
            </a:r>
          </a:p>
          <a:p>
            <a:pPr algn="l" marL="630083" indent="-315041" lvl="1">
              <a:lnSpc>
                <a:spcPts val="4085"/>
              </a:lnSpc>
              <a:buFont typeface="Arial"/>
              <a:buChar char="•"/>
            </a:pPr>
            <a:r>
              <a:rPr lang="en-US" sz="2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Support Vector Machine (SVM)</a:t>
            </a:r>
          </a:p>
          <a:p>
            <a:pPr algn="l">
              <a:lnSpc>
                <a:spcPts val="4085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13918715" y="3644733"/>
            <a:ext cx="3496132" cy="3460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0083" indent="-315041" lvl="1">
              <a:lnSpc>
                <a:spcPts val="4085"/>
              </a:lnSpc>
              <a:buFont typeface="Arial"/>
              <a:buChar char="•"/>
            </a:pPr>
            <a:r>
              <a:rPr lang="en-US" sz="2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Accuracy</a:t>
            </a:r>
          </a:p>
          <a:p>
            <a:pPr algn="l" marL="630083" indent="-315041" lvl="1">
              <a:lnSpc>
                <a:spcPts val="4085"/>
              </a:lnSpc>
              <a:buFont typeface="Arial"/>
              <a:buChar char="•"/>
            </a:pPr>
            <a:r>
              <a:rPr lang="en-US" sz="2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Confusion Matrix</a:t>
            </a:r>
          </a:p>
          <a:p>
            <a:pPr algn="l" marL="630083" indent="-315041" lvl="1">
              <a:lnSpc>
                <a:spcPts val="4085"/>
              </a:lnSpc>
              <a:buFont typeface="Arial"/>
              <a:buChar char="•"/>
            </a:pPr>
            <a:r>
              <a:rPr lang="en-US" sz="2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Precision / Recall</a:t>
            </a:r>
          </a:p>
          <a:p>
            <a:pPr algn="l" marL="630083" indent="-315041" lvl="1">
              <a:lnSpc>
                <a:spcPts val="4085"/>
              </a:lnSpc>
              <a:buFont typeface="Arial"/>
              <a:buChar char="•"/>
            </a:pPr>
            <a:r>
              <a:rPr lang="en-US" sz="2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F1 Score</a:t>
            </a:r>
          </a:p>
          <a:p>
            <a:pPr algn="l">
              <a:lnSpc>
                <a:spcPts val="2965"/>
              </a:lnSpc>
            </a:pPr>
          </a:p>
        </p:txBody>
      </p:sp>
      <p:grpSp>
        <p:nvGrpSpPr>
          <p:cNvPr name="Group 25" id="25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47191" y="-110770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315179" y="1221648"/>
            <a:ext cx="944121" cy="2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  <p:sp>
        <p:nvSpPr>
          <p:cNvPr name="TextBox 11" id="11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6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64203" y="9090445"/>
            <a:ext cx="4697863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~ Aviral Yadav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51607" y="2670184"/>
            <a:ext cx="4959427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  <a:spcBef>
                <a:spcPct val="0"/>
              </a:spcBef>
            </a:pPr>
            <a:r>
              <a:rPr lang="en-US" b="true" sz="600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Performance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051607" y="3545083"/>
            <a:ext cx="4842255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500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Comparison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51607" y="5087119"/>
            <a:ext cx="4959427" cy="1644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65"/>
              </a:lnSpc>
            </a:pPr>
            <a:r>
              <a:rPr lang="en-US" sz="3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Random Forest chosen for best accuracy and generalization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051607" y="4437748"/>
            <a:ext cx="456104" cy="456104"/>
            <a:chOff x="0" y="0"/>
            <a:chExt cx="120126" cy="12012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aphicFrame>
        <p:nvGraphicFramePr>
          <p:cNvPr name="Object 19" id="19"/>
          <p:cNvGraphicFramePr/>
          <p:nvPr/>
        </p:nvGraphicFramePr>
        <p:xfrm>
          <a:off x="9144000" y="2584459"/>
          <a:ext cx="2514600" cy="2514600"/>
        </p:xfrm>
        <a:graphic>
          <a:graphicData uri="http://schemas.openxmlformats.org/presentationml/2006/ole">
            <p:oleObj imgW="3009900" imgH="3009900" r:id="rId8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633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2051607" y="5143500"/>
            <a:ext cx="5246370" cy="2807970"/>
            <a:chOff x="0" y="0"/>
            <a:chExt cx="812800" cy="43502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435028"/>
            </a:xfrm>
            <a:custGeom>
              <a:avLst/>
              <a:gdLst/>
              <a:ahLst/>
              <a:cxnLst/>
              <a:rect r="r" b="b" t="t" l="l"/>
              <a:pathLst>
                <a:path h="435028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401088"/>
                  </a:lnTo>
                  <a:cubicBezTo>
                    <a:pt x="812800" y="419832"/>
                    <a:pt x="797604" y="435028"/>
                    <a:pt x="778860" y="435028"/>
                  </a:cubicBezTo>
                  <a:lnTo>
                    <a:pt x="33940" y="435028"/>
                  </a:lnTo>
                  <a:cubicBezTo>
                    <a:pt x="15196" y="435028"/>
                    <a:pt x="0" y="419832"/>
                    <a:pt x="0" y="401088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12240" r="0" b="-12240"/>
              </a:stretch>
            </a:blipFill>
            <a:ln w="47625" cap="rnd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</p:grpSp>
      <p:sp>
        <p:nvSpPr>
          <p:cNvPr name="TextBox 12" id="12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7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315179" y="1221648"/>
            <a:ext cx="944121" cy="2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64203" y="9090445"/>
            <a:ext cx="4697863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~ Aviral Yadav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51607" y="2809694"/>
            <a:ext cx="581667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Challenges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051607" y="3713168"/>
            <a:ext cx="48422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Faced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016474" y="4144263"/>
            <a:ext cx="7428598" cy="4927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3725" indent="-271862" lvl="1">
              <a:lnSpc>
                <a:spcPts val="3525"/>
              </a:lnSpc>
              <a:buFont typeface="Arial"/>
              <a:buChar char="•"/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🔍 Class imbalance tackled via oversampling/threshold tuning</a:t>
            </a:r>
          </a:p>
          <a:p>
            <a:pPr algn="l">
              <a:lnSpc>
                <a:spcPts val="3525"/>
              </a:lnSpc>
            </a:pPr>
          </a:p>
          <a:p>
            <a:pPr algn="l" marL="543725" indent="-271862" lvl="1">
              <a:lnSpc>
                <a:spcPts val="3525"/>
              </a:lnSpc>
              <a:buFont typeface="Arial"/>
              <a:buChar char="•"/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❌ Non-linearity handled with tree-based models</a:t>
            </a:r>
          </a:p>
          <a:p>
            <a:pPr algn="l">
              <a:lnSpc>
                <a:spcPts val="3525"/>
              </a:lnSpc>
            </a:pPr>
          </a:p>
          <a:p>
            <a:pPr algn="l" marL="543725" indent="-271862" lvl="1">
              <a:lnSpc>
                <a:spcPts val="3525"/>
              </a:lnSpc>
              <a:buFont typeface="Arial"/>
              <a:buChar char="•"/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❓ Interpreting health features like “yellow fingers” or “peer pressure” in medical</a:t>
            </a: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context</a:t>
            </a:r>
          </a:p>
          <a:p>
            <a:pPr algn="l">
              <a:lnSpc>
                <a:spcPts val="3525"/>
              </a:lnSpc>
            </a:pPr>
          </a:p>
          <a:p>
            <a:pPr algn="l" marL="543725" indent="-271862" lvl="1">
              <a:lnSpc>
                <a:spcPts val="3525"/>
              </a:lnSpc>
              <a:buFont typeface="Arial"/>
              <a:buChar char="•"/>
            </a:pPr>
            <a:r>
              <a:rPr lang="en-US" sz="25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🧹 Cleaned noisy/ambiguous data entries</a:t>
            </a:r>
          </a:p>
          <a:p>
            <a:pPr algn="l">
              <a:lnSpc>
                <a:spcPts val="3525"/>
              </a:lnSpc>
            </a:pPr>
          </a:p>
        </p:txBody>
      </p:sp>
      <p:grpSp>
        <p:nvGrpSpPr>
          <p:cNvPr name="Group 18" id="18"/>
          <p:cNvGrpSpPr/>
          <p:nvPr/>
        </p:nvGrpSpPr>
        <p:grpSpPr>
          <a:xfrm rot="0">
            <a:off x="1028700" y="6147983"/>
            <a:ext cx="1827704" cy="799004"/>
            <a:chOff x="0" y="0"/>
            <a:chExt cx="481371" cy="21043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81371" cy="210437"/>
            </a:xfrm>
            <a:custGeom>
              <a:avLst/>
              <a:gdLst/>
              <a:ahLst/>
              <a:cxnLst/>
              <a:rect r="r" b="b" t="t" l="l"/>
              <a:pathLst>
                <a:path h="210437" w="481371">
                  <a:moveTo>
                    <a:pt x="0" y="0"/>
                  </a:moveTo>
                  <a:lnTo>
                    <a:pt x="481371" y="0"/>
                  </a:lnTo>
                  <a:lnTo>
                    <a:pt x="481371" y="210437"/>
                  </a:lnTo>
                  <a:lnTo>
                    <a:pt x="0" y="210437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28575"/>
              <a:ext cx="481371" cy="1818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6635012" y="6814733"/>
            <a:ext cx="1827704" cy="799004"/>
            <a:chOff x="0" y="0"/>
            <a:chExt cx="481371" cy="21043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81371" cy="210437"/>
            </a:xfrm>
            <a:custGeom>
              <a:avLst/>
              <a:gdLst/>
              <a:ahLst/>
              <a:cxnLst/>
              <a:rect r="r" b="b" t="t" l="l"/>
              <a:pathLst>
                <a:path h="210437" w="481371">
                  <a:moveTo>
                    <a:pt x="0" y="0"/>
                  </a:moveTo>
                  <a:lnTo>
                    <a:pt x="481371" y="0"/>
                  </a:lnTo>
                  <a:lnTo>
                    <a:pt x="481371" y="210437"/>
                  </a:lnTo>
                  <a:lnTo>
                    <a:pt x="0" y="210437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DDBAFF">
                    <a:alpha val="12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28575"/>
              <a:ext cx="481371" cy="1818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2087854">
            <a:off x="8587339" y="3646955"/>
            <a:ext cx="636070" cy="63607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17128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8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315179" y="1221648"/>
            <a:ext cx="944121" cy="2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11" id="11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64203" y="9090445"/>
            <a:ext cx="4697863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~ Aviral Yadav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36922" y="3618478"/>
            <a:ext cx="7824090" cy="5570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✅ Successfully built a binary classifier for lung cancer risk</a:t>
            </a:r>
          </a:p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🎯 Achieved ~90% accuracy with Random Forest</a:t>
            </a:r>
          </a:p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🩺 Real-world ap</a:t>
            </a:r>
            <a:r>
              <a:rPr lang="en-US" sz="25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plication for health screening &amp; awareness</a:t>
            </a:r>
          </a:p>
          <a:p>
            <a:pPr algn="l">
              <a:lnSpc>
                <a:spcPts val="3500"/>
              </a:lnSpc>
            </a:pPr>
            <a:r>
              <a:rPr lang="en-US" sz="2500" u="sng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Learnings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End-to-end classification pipeline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Real-world healthcare data handling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Importance of EDA and feature understanding</a:t>
            </a:r>
          </a:p>
          <a:p>
            <a:pPr algn="l"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How small preprocessing steps can make/break ML models</a:t>
            </a:r>
          </a:p>
          <a:p>
            <a:pPr algn="l">
              <a:lnSpc>
                <a:spcPts val="2965"/>
              </a:lnSpc>
            </a:pPr>
          </a:p>
          <a:p>
            <a:pPr algn="l">
              <a:lnSpc>
                <a:spcPts val="2965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10970563" y="5143500"/>
            <a:ext cx="5246370" cy="2807970"/>
            <a:chOff x="0" y="0"/>
            <a:chExt cx="812800" cy="43502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435028"/>
            </a:xfrm>
            <a:custGeom>
              <a:avLst/>
              <a:gdLst/>
              <a:ahLst/>
              <a:cxnLst/>
              <a:rect r="r" b="b" t="t" l="l"/>
              <a:pathLst>
                <a:path h="435028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401088"/>
                  </a:lnTo>
                  <a:cubicBezTo>
                    <a:pt x="812800" y="419832"/>
                    <a:pt x="797604" y="435028"/>
                    <a:pt x="778860" y="435028"/>
                  </a:cubicBezTo>
                  <a:lnTo>
                    <a:pt x="33940" y="435028"/>
                  </a:lnTo>
                  <a:cubicBezTo>
                    <a:pt x="15196" y="435028"/>
                    <a:pt x="0" y="419832"/>
                    <a:pt x="0" y="401088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12240" r="0" b="-12240"/>
              </a:stretch>
            </a:blipFill>
            <a:ln w="47625" cap="rnd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10970563" y="2790644"/>
            <a:ext cx="5816677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  <a:spcBef>
                <a:spcPct val="0"/>
              </a:spcBef>
            </a:pPr>
            <a:r>
              <a:rPr lang="en-US" b="true" sz="600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Final Outcome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970563" y="3665543"/>
            <a:ext cx="5816677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5000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&amp; What I Learned</a:t>
            </a:r>
          </a:p>
        </p:txBody>
      </p:sp>
      <p:grpSp>
        <p:nvGrpSpPr>
          <p:cNvPr name="Group 18" id="18"/>
          <p:cNvGrpSpPr/>
          <p:nvPr/>
        </p:nvGrpSpPr>
        <p:grpSpPr>
          <a:xfrm rot="2087854">
            <a:off x="2176230" y="3646955"/>
            <a:ext cx="636070" cy="63607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7241479"/>
            <a:ext cx="17956749" cy="16232393"/>
          </a:xfrm>
          <a:custGeom>
            <a:avLst/>
            <a:gdLst/>
            <a:ahLst/>
            <a:cxnLst/>
            <a:rect r="r" b="b" t="t" l="l"/>
            <a:pathLst>
              <a:path h="16232393" w="17956749">
                <a:moveTo>
                  <a:pt x="0" y="0"/>
                </a:moveTo>
                <a:lnTo>
                  <a:pt x="17956749" y="0"/>
                </a:lnTo>
                <a:lnTo>
                  <a:pt x="17956749" y="16232393"/>
                </a:lnTo>
                <a:lnTo>
                  <a:pt x="0" y="162323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17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2029125" y="3473861"/>
            <a:ext cx="6809860" cy="3906053"/>
            <a:chOff x="0" y="0"/>
            <a:chExt cx="7981950" cy="45783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7"/>
              <a:stretch>
                <a:fillRect l="-1193" t="0" r="-1193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9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315179" y="1221648"/>
            <a:ext cx="944121" cy="2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64203" y="9090445"/>
            <a:ext cx="4697863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~ Aviral Yadav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246842" y="4802513"/>
            <a:ext cx="7230748" cy="464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1672" indent="-325836" lvl="1">
              <a:lnSpc>
                <a:spcPts val="4225"/>
              </a:lnSpc>
              <a:buFont typeface="Arial"/>
              <a:buChar char="•"/>
            </a:pPr>
            <a:r>
              <a:rPr lang="en-US" sz="30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🧪 More data → better generalization</a:t>
            </a:r>
          </a:p>
          <a:p>
            <a:pPr algn="l" marL="651672" indent="-325836" lvl="1">
              <a:lnSpc>
                <a:spcPts val="4225"/>
              </a:lnSpc>
              <a:buFont typeface="Arial"/>
              <a:buChar char="•"/>
            </a:pPr>
            <a:r>
              <a:rPr lang="en-US" sz="30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🧠 Try deep learning for higher accuracy</a:t>
            </a:r>
          </a:p>
          <a:p>
            <a:pPr algn="l" marL="651672" indent="-325836" lvl="1">
              <a:lnSpc>
                <a:spcPts val="4225"/>
              </a:lnSpc>
              <a:buFont typeface="Arial"/>
              <a:buChar char="•"/>
            </a:pPr>
            <a:r>
              <a:rPr lang="en-US" sz="30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🌐 Build a web interface using Streamlit for demo</a:t>
            </a:r>
          </a:p>
          <a:p>
            <a:pPr algn="l" marL="651672" indent="-325836" lvl="1">
              <a:lnSpc>
                <a:spcPts val="4225"/>
              </a:lnSpc>
              <a:buFont typeface="Arial"/>
              <a:buChar char="•"/>
            </a:pPr>
            <a:r>
              <a:rPr lang="en-US" sz="30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📱 Integrate with basic health screening apps</a:t>
            </a:r>
          </a:p>
          <a:p>
            <a:pPr algn="l">
              <a:lnSpc>
                <a:spcPts val="2965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9163603" y="3639473"/>
            <a:ext cx="3698613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Future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399052" y="3639473"/>
            <a:ext cx="3104606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Scope</a:t>
            </a:r>
          </a:p>
        </p:txBody>
      </p:sp>
      <p:grpSp>
        <p:nvGrpSpPr>
          <p:cNvPr name="Group 22" id="22"/>
          <p:cNvGrpSpPr/>
          <p:nvPr/>
        </p:nvGrpSpPr>
        <p:grpSpPr>
          <a:xfrm rot="2087854">
            <a:off x="1858663" y="2986396"/>
            <a:ext cx="1574338" cy="1574338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23850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DAGpNSKO73w</dc:identifier>
  <dcterms:modified xsi:type="dcterms:W3CDTF">2011-08-01T06:04:30Z</dcterms:modified>
  <cp:revision>1</cp:revision>
  <dc:title>Purple Black Modern Marketing Plan Presentation</dc:title>
</cp:coreProperties>
</file>

<file path=docProps/thumbnail.jpeg>
</file>